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9144000"/>
  <p:notesSz cx="6858000" cy="9144000"/>
  <p:embeddedFontLst>
    <p:embeddedFont>
      <p:font typeface="Source Sans Pr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SourceSans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SourceSansPro-italic.fntdata"/><Relationship Id="rId30" Type="http://schemas.openxmlformats.org/officeDocument/2006/relationships/font" Target="fonts/SourceSansPr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SourceSansPr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gradFill>
          <a:gsLst>
            <a:gs pos="0">
              <a:srgbClr val="262626"/>
            </a:gs>
            <a:gs pos="30000">
              <a:srgbClr val="2E2E2E"/>
            </a:gs>
            <a:gs pos="100000">
              <a:srgbClr val="7C7C7C"/>
            </a:gs>
          </a:gsLst>
          <a:lin ang="13000000" scaled="0"/>
        </a:gra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4752126"/>
            <a:ext cx="9144000" cy="2112962"/>
          </a:xfrm>
          <a:custGeom>
            <a:rect b="b" l="l" r="r" t="t"/>
            <a:pathLst>
              <a:path extrusionOk="0" h="120000" w="120000">
                <a:moveTo>
                  <a:pt x="0" y="96108"/>
                </a:moveTo>
                <a:lnTo>
                  <a:pt x="0" y="119999"/>
                </a:lnTo>
                <a:lnTo>
                  <a:pt x="120000" y="119999"/>
                </a:lnTo>
                <a:lnTo>
                  <a:pt x="120000" y="0"/>
                </a:lnTo>
                <a:cubicBezTo>
                  <a:pt x="67083" y="108730"/>
                  <a:pt x="46875" y="103320"/>
                  <a:pt x="0" y="96108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  <a:effectLst>
            <a:outerShdw blurRad="50800" rotWithShape="0" algn="ctr" dir="16200000" dist="4445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6105525" y="0"/>
            <a:ext cx="3038475" cy="6858000"/>
          </a:xfrm>
          <a:custGeom>
            <a:rect b="b" l="l" r="r" t="t"/>
            <a:pathLst>
              <a:path extrusionOk="0" h="120000" w="120000">
                <a:moveTo>
                  <a:pt x="120000" y="249"/>
                </a:moveTo>
                <a:lnTo>
                  <a:pt x="120000" y="120000"/>
                </a:lnTo>
                <a:lnTo>
                  <a:pt x="12789" y="119944"/>
                </a:lnTo>
                <a:cubicBezTo>
                  <a:pt x="80752" y="99071"/>
                  <a:pt x="100815" y="44074"/>
                  <a:pt x="0" y="0"/>
                </a:cubicBezTo>
                <a:lnTo>
                  <a:pt x="120000" y="249"/>
                </a:lnTo>
                <a:close/>
              </a:path>
            </a:pathLst>
          </a:custGeom>
          <a:solidFill>
            <a:srgbClr val="5A5A5A">
              <a:alpha val="40000"/>
            </a:srgbClr>
          </a:solidFill>
          <a:ln>
            <a:noFill/>
          </a:ln>
          <a:effectLst>
            <a:outerShdw blurRad="50800" rotWithShape="0" algn="ctr" dir="10800000" dist="508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9FD4E6"/>
              </a:buClr>
              <a:buSzPts val="1400"/>
              <a:buFont typeface="Source Sans Pro"/>
              <a:buNone/>
              <a:defRPr b="1" i="0" sz="4600" u="none" cap="none" strike="noStrik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433050" y="1544812"/>
            <a:ext cx="6480048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b="0" i="0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1928018" y="129381"/>
            <a:ext cx="4525963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81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Char char="○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b="0" i="0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81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Char char="○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b="0" i="0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81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Char char="○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b="0" i="0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57200" y="5486400"/>
            <a:ext cx="4040188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2" type="body"/>
          </p:nvPr>
        </p:nvSpPr>
        <p:spPr>
          <a:xfrm>
            <a:off x="4645025" y="5486400"/>
            <a:ext cx="4041775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3" type="body"/>
          </p:nvPr>
        </p:nvSpPr>
        <p:spPr>
          <a:xfrm>
            <a:off x="457200" y="1516912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052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5755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530"/>
              <a:buFont typeface="Arial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44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-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4" type="body"/>
          </p:nvPr>
        </p:nvSpPr>
        <p:spPr>
          <a:xfrm>
            <a:off x="4645025" y="1516912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052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5755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530"/>
              <a:buFont typeface="Arial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44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-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gradFill>
          <a:gsLst>
            <a:gs pos="0">
              <a:srgbClr val="262626"/>
            </a:gs>
            <a:gs pos="30000">
              <a:srgbClr val="2E2E2E"/>
            </a:gs>
            <a:gs pos="100000">
              <a:srgbClr val="7C7C7C"/>
            </a:gs>
          </a:gsLst>
          <a:lin ang="13000000" scaled="0"/>
        </a:gra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/>
          <p:nvPr/>
        </p:nvSpPr>
        <p:spPr>
          <a:xfrm>
            <a:off x="0" y="4752126"/>
            <a:ext cx="9144000" cy="2112962"/>
          </a:xfrm>
          <a:custGeom>
            <a:rect b="b" l="l" r="r" t="t"/>
            <a:pathLst>
              <a:path extrusionOk="0" h="120000" w="120000">
                <a:moveTo>
                  <a:pt x="0" y="96108"/>
                </a:moveTo>
                <a:lnTo>
                  <a:pt x="0" y="119999"/>
                </a:lnTo>
                <a:lnTo>
                  <a:pt x="120000" y="119999"/>
                </a:lnTo>
                <a:lnTo>
                  <a:pt x="120000" y="0"/>
                </a:lnTo>
                <a:cubicBezTo>
                  <a:pt x="67083" y="108730"/>
                  <a:pt x="46875" y="103320"/>
                  <a:pt x="0" y="96108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  <a:effectLst>
            <a:outerShdw blurRad="50800" rotWithShape="0" algn="ctr" dir="16200000" dist="4445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5"/>
          <p:cNvSpPr/>
          <p:nvPr/>
        </p:nvSpPr>
        <p:spPr>
          <a:xfrm>
            <a:off x="6105525" y="0"/>
            <a:ext cx="3038475" cy="6858000"/>
          </a:xfrm>
          <a:custGeom>
            <a:rect b="b" l="l" r="r" t="t"/>
            <a:pathLst>
              <a:path extrusionOk="0" h="120000" w="120000">
                <a:moveTo>
                  <a:pt x="120000" y="249"/>
                </a:moveTo>
                <a:lnTo>
                  <a:pt x="120000" y="120000"/>
                </a:lnTo>
                <a:lnTo>
                  <a:pt x="12789" y="119944"/>
                </a:lnTo>
                <a:cubicBezTo>
                  <a:pt x="80752" y="99071"/>
                  <a:pt x="100815" y="44074"/>
                  <a:pt x="0" y="0"/>
                </a:cubicBezTo>
                <a:lnTo>
                  <a:pt x="120000" y="249"/>
                </a:lnTo>
                <a:close/>
              </a:path>
            </a:pathLst>
          </a:custGeom>
          <a:solidFill>
            <a:srgbClr val="5A5A5A">
              <a:alpha val="40000"/>
            </a:srgbClr>
          </a:solidFill>
          <a:ln>
            <a:noFill/>
          </a:ln>
          <a:effectLst>
            <a:outerShdw blurRad="50800" rotWithShape="0" algn="ctr" dir="10800000" dist="508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5"/>
          <p:cNvSpPr txBox="1"/>
          <p:nvPr>
            <p:ph type="title"/>
          </p:nvPr>
        </p:nvSpPr>
        <p:spPr>
          <a:xfrm>
            <a:off x="685800" y="3583837"/>
            <a:ext cx="6629400" cy="18263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FD4E6"/>
              </a:buClr>
              <a:buSzPts val="1400"/>
              <a:buFont typeface="Source Sans Pro"/>
              <a:buNone/>
              <a:defRPr b="1" i="0" sz="4200" u="none" cap="none" strike="noStrike">
                <a:solidFill>
                  <a:srgbClr val="9FD4E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685800" y="2485800"/>
            <a:ext cx="6629400" cy="10666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b="0" i="0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068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433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Char char="○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146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62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-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068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433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Char char="○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146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62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-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274320"/>
            <a:ext cx="74706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b="0" i="0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457200" y="1185528"/>
            <a:ext cx="32004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 b="1" i="0" sz="1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457200" y="214424"/>
            <a:ext cx="274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457200" y="1981200"/>
            <a:ext cx="70866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084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576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7344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870"/>
              <a:buFont typeface="Arial"/>
              <a:buChar char="○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156448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5556732" y="1705709"/>
            <a:ext cx="3053868" cy="125380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 b="1" i="0" sz="22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rgbClr val="2B2B2B"/>
          </a:solidFill>
          <a:ln cap="flat" cmpd="sng" w="50800">
            <a:solidFill>
              <a:schemeClr val="dk2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152000" sx="-80000" rotWithShape="0" dir="5400000" dist="345000" sy="-18000">
              <a:srgbClr val="000000">
                <a:alpha val="24705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56540" lvl="2" marL="1005839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Char char="○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760" lvl="3" marL="128016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95072" lvl="4" marL="1490472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89483" lvl="5" marL="1700784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93039" lvl="6" marL="192024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83895" lvl="7" marL="2139696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85420" lvl="8" marL="233172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5556734" y="2998765"/>
            <a:ext cx="3053866" cy="26634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4752126"/>
            <a:ext cx="9144000" cy="2112962"/>
          </a:xfrm>
          <a:custGeom>
            <a:rect b="b" l="l" r="r" t="t"/>
            <a:pathLst>
              <a:path extrusionOk="0" h="120000" w="120000">
                <a:moveTo>
                  <a:pt x="0" y="96108"/>
                </a:moveTo>
                <a:lnTo>
                  <a:pt x="0" y="119999"/>
                </a:lnTo>
                <a:lnTo>
                  <a:pt x="120000" y="119999"/>
                </a:lnTo>
                <a:lnTo>
                  <a:pt x="120000" y="0"/>
                </a:lnTo>
                <a:cubicBezTo>
                  <a:pt x="67083" y="108730"/>
                  <a:pt x="46875" y="103320"/>
                  <a:pt x="0" y="96108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  <a:effectLst>
            <a:outerShdw blurRad="50800" rotWithShape="0" algn="ctr" dir="16200000" dist="4445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7315200" y="0"/>
            <a:ext cx="1828800" cy="6858000"/>
          </a:xfrm>
          <a:custGeom>
            <a:rect b="b" l="l" r="r" t="t"/>
            <a:pathLst>
              <a:path extrusionOk="0" h="120000" w="120000">
                <a:moveTo>
                  <a:pt x="120000" y="249"/>
                </a:moveTo>
                <a:lnTo>
                  <a:pt x="120000" y="120000"/>
                </a:lnTo>
                <a:lnTo>
                  <a:pt x="12789" y="119944"/>
                </a:lnTo>
                <a:cubicBezTo>
                  <a:pt x="80752" y="99071"/>
                  <a:pt x="130532" y="48066"/>
                  <a:pt x="0" y="0"/>
                </a:cubicBezTo>
                <a:lnTo>
                  <a:pt x="120000" y="249"/>
                </a:lnTo>
                <a:close/>
              </a:path>
            </a:pathLst>
          </a:custGeom>
          <a:solidFill>
            <a:srgbClr val="5A5A5A">
              <a:alpha val="40000"/>
            </a:srgbClr>
          </a:solidFill>
          <a:ln>
            <a:noFill/>
          </a:ln>
          <a:effectLst>
            <a:outerShdw blurRad="50800" rotWithShape="0" algn="ctr" dir="10800000" dist="508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b="0" i="0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81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Char char="○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000" u="none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000" u="none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000" u="none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000" u="none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000" u="none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000" u="none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000" u="none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000" u="none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000" u="none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646200" y="1563175"/>
            <a:ext cx="7851600" cy="10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9FD4E6"/>
              </a:buClr>
              <a:buFont typeface="Source Sans Pro"/>
              <a:buNone/>
            </a:pPr>
            <a:r>
              <a:rPr lang="en-US"/>
              <a:t>Allergies and Epi-Pens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FD4E6"/>
              </a:buClr>
              <a:buFont typeface="Source Sans Pro"/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533400" y="5105400"/>
            <a:ext cx="7854696" cy="109493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4570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Schaefferstown EMS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2819400"/>
            <a:ext cx="4648200" cy="2779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Physical Findings - Skin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Itching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Hives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Red Skin (flushing)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Swelling to the face, neck, hands, feet, and/or tongue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Patient may also report a warm tingling feeling in the face, mouth, chest, feet, and hands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14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Physical Findings – Respiratory</a:t>
            </a:r>
            <a:endParaRPr b="0" i="0" sz="414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4" name="Google Shape;154;p23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Tightness in the throat or chest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Cough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Rapid breathing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Labored breathing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Noisy breathing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Hoarseness in the voice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Stridor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Difficulty swallowing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Wheezing that is audible without a stethoscope</a:t>
            </a:r>
            <a:endParaRPr b="0" i="0" sz="2775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Physical Findings - Cardiac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0" name="Google Shape;160;p24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Increased Heart Rate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Irregular Heart Rhythm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Decreased Blood Pressure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Physical Findings – Mental Status</a:t>
            </a:r>
            <a:endParaRPr b="0" i="0" sz="3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6" name="Google Shape;166;p25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Decreasing level of consciousness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Physical Findings - General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2" name="Google Shape;172;p26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Itchy, watery eyes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Headache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Runny nose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Sense of impending doom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14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Emergency Assessment and Treatment</a:t>
            </a:r>
            <a:endParaRPr b="0" i="0" sz="414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8" name="Google Shape;178;p27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Initial Assessment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Focused History and Physical Exam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History of any allergies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the patient was exposed to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they were exposed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Progression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Interventions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Provide supportive airway care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 flow oxygen!</a:t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14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Emergency Assessment and Treatment</a:t>
            </a:r>
            <a:endParaRPr b="0" i="0" sz="414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4" name="Google Shape;184;p28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Baseline vital signs and SAMPLE history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Epi-Pen or NO Epi-Pen?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0" name="Google Shape;190;p29"/>
          <p:cNvSpPr txBox="1"/>
          <p:nvPr>
            <p:ph idx="1" type="body"/>
          </p:nvPr>
        </p:nvSpPr>
        <p:spPr>
          <a:xfrm>
            <a:off x="533400" y="1447800"/>
            <a:ext cx="4040188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Moderate Reaction</a:t>
            </a:r>
            <a:endParaRPr b="1" i="0" sz="2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9"/>
          <p:cNvSpPr txBox="1"/>
          <p:nvPr>
            <p:ph idx="2" type="body"/>
          </p:nvPr>
        </p:nvSpPr>
        <p:spPr>
          <a:xfrm>
            <a:off x="4724400" y="1447800"/>
            <a:ext cx="4041775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Severe Reaction</a:t>
            </a:r>
            <a:endParaRPr b="1" i="0" sz="2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9"/>
          <p:cNvSpPr txBox="1"/>
          <p:nvPr>
            <p:ph idx="3" type="body"/>
          </p:nvPr>
        </p:nvSpPr>
        <p:spPr>
          <a:xfrm>
            <a:off x="457200" y="2286000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Mild shortness of breath with or without wheezing</a:t>
            </a:r>
            <a:endParaRPr/>
          </a:p>
          <a:p>
            <a:pPr indent="-395224" lvl="0" marL="420624" marR="0" rtl="0" algn="l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Extensive hive and itching</a:t>
            </a:r>
            <a:endParaRPr/>
          </a:p>
          <a:p>
            <a:pPr indent="-395224" lvl="0" marL="420624" marR="0" rtl="0" algn="l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Mild tongue/lip swelling without any difficulty swallowing</a:t>
            </a:r>
            <a:endParaRPr/>
          </a:p>
          <a:p>
            <a:pPr indent="-282447" lvl="0" marL="420624" marR="0" rtl="0" algn="l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2447" lvl="0" marL="420624" marR="0" rtl="0" algn="l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5224" lvl="0" marL="420624" marR="0" rtl="0" algn="l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 Medical Command for further directions</a:t>
            </a:r>
            <a:endParaRPr b="0" i="0" sz="222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9"/>
          <p:cNvSpPr txBox="1"/>
          <p:nvPr>
            <p:ph idx="4" type="body"/>
          </p:nvPr>
        </p:nvSpPr>
        <p:spPr>
          <a:xfrm>
            <a:off x="4648200" y="2362200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Difficulty breathing and wheezing/stridor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Severe hives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Swollen tongue/lips, difficulty swallowing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Hypotension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Decreased mental status</a:t>
            </a:r>
            <a:endParaRPr/>
          </a:p>
          <a:p>
            <a:pPr indent="-282447" lvl="0" marL="420624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2447" lvl="0" marL="420624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5224" lvl="0" marL="420624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1776"/>
              <a:buFont typeface="Noto Sans Symbols"/>
              <a:buChar char="⦿"/>
            </a:pPr>
            <a:r>
              <a:rPr b="0" i="0" lang="en-US" sz="222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Administer Epi-Pen!!!</a:t>
            </a:r>
            <a:endParaRPr/>
          </a:p>
          <a:p>
            <a:pPr indent="-277876" lvl="1" marL="722376" marR="0" rtl="0" algn="l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Clr>
                <a:schemeClr val="accent1"/>
              </a:buClr>
              <a:buSzPts val="1499"/>
              <a:buFont typeface="Noto Sans Symbols"/>
              <a:buChar char="●"/>
            </a:pPr>
            <a:r>
              <a:rPr b="0" i="0" lang="en-US" sz="166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Adult dose: 0.3mg (Epi-Pen)</a:t>
            </a:r>
            <a:endParaRPr/>
          </a:p>
          <a:p>
            <a:pPr indent="-277876" lvl="1" marL="722376" marR="0" rtl="0" algn="l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Clr>
                <a:schemeClr val="accent1"/>
              </a:buClr>
              <a:buSzPts val="1499"/>
              <a:buFont typeface="Noto Sans Symbols"/>
              <a:buChar char="●"/>
            </a:pPr>
            <a:r>
              <a:rPr b="0" i="0" lang="en-US" sz="166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Peds dose: 0.15mg (Epi-Pen Jr.)</a:t>
            </a:r>
            <a:endParaRPr b="0" i="0" sz="1665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Epi-Pen or NO Epi-Pen?</a:t>
            </a:r>
            <a:endParaRPr/>
          </a:p>
        </p:txBody>
      </p:sp>
      <p:sp>
        <p:nvSpPr>
          <p:cNvPr id="199" name="Google Shape;199;p30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patient’s with mild reactions (minor hives or redness with no other symptoms), observe for any change in condition and continue to monitor vital signs every 5 minutes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14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Emergency Assessment and Treatment</a:t>
            </a:r>
            <a:endParaRPr b="0" i="0" sz="414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5" name="Google Shape;205;p31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60"/>
              <a:buFont typeface="Noto Sans Symbols"/>
              <a:buChar char="⦿"/>
            </a:pPr>
            <a:r>
              <a:rPr b="0" i="0" lang="en-US" sz="232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 Medical Command for Moderate Reaction</a:t>
            </a:r>
            <a:endParaRPr b="0" i="0" sz="2325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7876" lvl="1" marL="722376" marR="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1814"/>
              <a:buFont typeface="Noto Sans Symbols"/>
              <a:buChar char="●"/>
            </a:pPr>
            <a:r>
              <a:rPr b="0" i="0" lang="en-US" sz="20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Follow directions given by Medical Command</a:t>
            </a:r>
            <a:endParaRPr/>
          </a:p>
          <a:p>
            <a:pPr indent="-277876" lvl="1" marL="722376" marR="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1814"/>
              <a:buFont typeface="Noto Sans Symbols"/>
              <a:buChar char="●"/>
            </a:pPr>
            <a:r>
              <a:rPr b="0" i="0" lang="en-US" sz="20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unable to contact Medical Command and patient has:</a:t>
            </a:r>
            <a:endParaRPr/>
          </a:p>
          <a:p>
            <a:pPr indent="-256539" lvl="2" marL="1005839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accent2"/>
              </a:buClr>
              <a:buSzPts val="1581"/>
              <a:buFont typeface="Arial"/>
              <a:buChar char="○"/>
            </a:pPr>
            <a:r>
              <a:rPr b="0" i="0" lang="en-US" sz="186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Generalized hives or swelling to face, neck, tongue, or extremities.</a:t>
            </a:r>
            <a:endParaRPr/>
          </a:p>
          <a:p>
            <a:pPr indent="-256539" lvl="2" marL="1005839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accent2"/>
              </a:buClr>
              <a:buSzPts val="1581"/>
              <a:buFont typeface="Arial"/>
              <a:buChar char="○"/>
            </a:pPr>
            <a:r>
              <a:rPr b="1" i="0" lang="en-US" sz="186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And/Or </a:t>
            </a:r>
            <a:r>
              <a:rPr b="0" i="0" lang="en-US" sz="186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Stridor, wheezing, or tightness in throat/chest</a:t>
            </a:r>
            <a:endParaRPr/>
          </a:p>
          <a:p>
            <a:pPr indent="-256539" lvl="2" marL="1005839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accent2"/>
              </a:buClr>
              <a:buSzPts val="1581"/>
              <a:buFont typeface="Arial"/>
              <a:buChar char="○"/>
            </a:pPr>
            <a:r>
              <a:rPr b="1" i="0" lang="en-US" sz="186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And/Or</a:t>
            </a:r>
            <a:r>
              <a:rPr b="0" i="0" lang="en-US" sz="186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Decreased mental status</a:t>
            </a:r>
            <a:endParaRPr/>
          </a:p>
          <a:p>
            <a:pPr indent="-256539" lvl="2" marL="1005839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accent2"/>
              </a:buClr>
              <a:buSzPts val="1581"/>
              <a:buFont typeface="Arial"/>
              <a:buChar char="○"/>
            </a:pPr>
            <a:r>
              <a:rPr b="1" i="0" lang="en-US" sz="186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And/Or</a:t>
            </a:r>
            <a:r>
              <a:rPr b="0" i="0" lang="en-US" sz="186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Signs of shock or respiratory compromise</a:t>
            </a:r>
            <a:endParaRPr/>
          </a:p>
          <a:p>
            <a:pPr indent="-395224" lvl="0" marL="420624" marR="0" rtl="0" algn="l">
              <a:lnSpc>
                <a:spcPct val="80000"/>
              </a:lnSpc>
              <a:spcBef>
                <a:spcPts val="465"/>
              </a:spcBef>
              <a:spcAft>
                <a:spcPts val="0"/>
              </a:spcAft>
              <a:buClr>
                <a:schemeClr val="accent1"/>
              </a:buClr>
              <a:buSzPts val="1860"/>
              <a:buFont typeface="Noto Sans Symbols"/>
              <a:buChar char="⦿"/>
            </a:pPr>
            <a:r>
              <a:rPr b="0" i="0" lang="en-US" sz="232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Proceed with administration of Epi-Pen!</a:t>
            </a:r>
            <a:endParaRPr/>
          </a:p>
          <a:p>
            <a:pPr indent="-277876" lvl="1" marL="722376" marR="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1814"/>
              <a:buFont typeface="Noto Sans Symbols"/>
              <a:buChar char="●"/>
            </a:pPr>
            <a:r>
              <a:rPr b="0" i="0" lang="en-US" sz="20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Patient weighing less than 30 kg (65 lbs)</a:t>
            </a:r>
            <a:endParaRPr/>
          </a:p>
          <a:p>
            <a:pPr indent="-256539" lvl="2" marL="1005839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accent2"/>
              </a:buClr>
              <a:buSzPts val="1581"/>
              <a:buFont typeface="Arial"/>
              <a:buChar char="○"/>
            </a:pPr>
            <a:r>
              <a:rPr b="0" i="0" lang="en-US" sz="186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0.15mg=0.3ml of 1:2000 solution of Epinephrine</a:t>
            </a:r>
            <a:endParaRPr/>
          </a:p>
          <a:p>
            <a:pPr indent="-277876" lvl="1" marL="722376" marR="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1814"/>
              <a:buFont typeface="Noto Sans Symbols"/>
              <a:buChar char="●"/>
            </a:pPr>
            <a:r>
              <a:rPr b="0" i="0" lang="en-US" sz="20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Patient weighing more than 30 kg (65lbs)</a:t>
            </a:r>
            <a:endParaRPr/>
          </a:p>
          <a:p>
            <a:pPr indent="-256539" lvl="2" marL="1005839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accent2"/>
              </a:buClr>
              <a:buSzPts val="1581"/>
              <a:buFont typeface="Arial"/>
              <a:buChar char="○"/>
            </a:pPr>
            <a:r>
              <a:rPr b="0" i="0" lang="en-US" sz="186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0.30mg=0.3ml of 1:1000 solution of Epinephrine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Pharmacology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Sympathomimetic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Mimic or stimulate the response of the body’s sympathetic nervous system</a:t>
            </a:r>
            <a:endParaRPr/>
          </a:p>
          <a:p>
            <a:pPr indent="-256540" lvl="2" marL="1005839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Arial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Adrenaline – Hormone is a hormone produced by the body that is released when the body is stressed, resulting in an increased heart rate and the transfer of glycogen into glucose – fuel that the body can use during a stress episode.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14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Emergency Assessment and Treatment</a:t>
            </a:r>
            <a:endParaRPr b="0" i="0" sz="414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1" name="Google Shape;211;p32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1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Repeat physical assessment every 5 minutes and attempt to contact Medical Command every 5 minutes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Documentation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Appropriate indications for use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Any adverse events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Dosage, route, and response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Repeat assessments and treatment outcomes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Giving the Epi-Pen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7" name="Google Shape;217;p33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 Epi-Pen for cloudiness, discoloration, any damage, expiration date, and correct drug, dose, route.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Remove cap from auto-injector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Identify proper site for injection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Lateral portion of patient’s thigh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Midway between the waist and knee</a:t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Giving the Epi-Pen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3" name="Google Shape;223;p34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Injection technique: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Push the auto-injector against the thigh until the injector activates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Hold in place for 5-10 seconds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Document site, response, and side effects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Record activity and time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Place used auto-injector in approved sharps container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Reassessment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9" name="Google Shape;229;p35"/>
          <p:cNvSpPr txBox="1"/>
          <p:nvPr>
            <p:ph idx="1" type="body"/>
          </p:nvPr>
        </p:nvSpPr>
        <p:spPr>
          <a:xfrm>
            <a:off x="457200" y="1600200"/>
            <a:ext cx="7467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Transport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Continue assessment of ABC’s</a:t>
            </a:r>
            <a:endParaRPr/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patient improves: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Provide supportive care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Oxygen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Treat for shock if needed</a:t>
            </a:r>
            <a:endParaRPr/>
          </a:p>
          <a:p>
            <a:pPr indent="-11176" lvl="0" marL="3657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6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Reassessment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35" name="Google Shape;235;p36"/>
          <p:cNvSpPr txBox="1"/>
          <p:nvPr>
            <p:ph idx="1" type="body"/>
          </p:nvPr>
        </p:nvSpPr>
        <p:spPr>
          <a:xfrm>
            <a:off x="457200" y="1600200"/>
            <a:ext cx="7467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the patient gets worse: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 Medical Command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Administer second dose of Epi-Pen, if dire</a:t>
            </a:r>
            <a:r>
              <a:rPr lang="en-US"/>
              <a:t>cted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Treat for shock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Administer Oxygen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CPR and AED if needed</a:t>
            </a:r>
            <a:endParaRPr/>
          </a:p>
          <a:p>
            <a:pPr indent="-11176" lvl="0" marL="3657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Pharmacology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Mechanism of Action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Dilates bronchioles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Constricts blood vessels</a:t>
            </a:r>
            <a:endParaRPr/>
          </a:p>
          <a:p>
            <a:pPr indent="-12928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928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 a rapid onset when administered SQ or IM, but has a short duration</a:t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Pharmacology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⦿"/>
            </a:pPr>
            <a:r>
              <a:rPr b="0" i="0" lang="en-US" sz="27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Side Effects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Increased heart rate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Palpitations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Pallor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Dizziness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Chest Pain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Headache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Nausea/Vomiting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Anxiousness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Sweating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2165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Dilated pupils</a:t>
            </a:r>
            <a:endParaRPr b="0" i="0" sz="2405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Pharmacology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Contraindications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NONE WHEN USED IN A LIFE THREATENING SITUATION!!!!</a:t>
            </a:r>
            <a:endParaRPr/>
          </a:p>
          <a:p>
            <a:pPr indent="-395224" lvl="0" marL="42062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Relative contraindications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Stroke or heart attack may occur in elderly patients or patients with a history of heart disease or hypertension</a:t>
            </a:r>
            <a:endParaRPr/>
          </a:p>
          <a:p>
            <a:pPr indent="-395224" lvl="0" marL="42062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Incompatibilities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Prolonged light exposure</a:t>
            </a:r>
            <a:endParaRPr/>
          </a:p>
          <a:p>
            <a:pPr indent="-277876" lvl="1" marL="722376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Low temperatures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About the Epi-Pen(s)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Injectible sterile solution packaged in a disposable delivery system featuring spring activation and a concealed needle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About the Epi-Pen(s)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Adult Epi-Pen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0.3 mg in 0.3 ml</a:t>
            </a:r>
            <a:b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928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928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Epi-Pen Jr.</a:t>
            </a:r>
            <a:endParaRPr/>
          </a:p>
          <a:p>
            <a:pPr indent="-277876" lvl="1" marL="722376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0.15 mg in 0.3 ml</a:t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83838" y="3810000"/>
            <a:ext cx="3657600" cy="2187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83838" y="1371600"/>
            <a:ext cx="3680084" cy="22008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Care and Storage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6" name="Google Shape;136;p20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Store in a dark place at room temp.</a:t>
            </a:r>
            <a:endParaRPr/>
          </a:p>
          <a:p>
            <a:pPr indent="-395224" lvl="0" marL="42062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 </a:t>
            </a:r>
            <a:r>
              <a:rPr lang="en-US"/>
              <a:t>refrigerate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5224" lvl="0" marL="42062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 expose to extreme cold or heat</a:t>
            </a:r>
            <a:endParaRPr/>
          </a:p>
          <a:p>
            <a:pPr indent="-395224" lvl="0" marL="42062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Check expiration dates often</a:t>
            </a:r>
            <a:endParaRPr/>
          </a:p>
          <a:p>
            <a:pPr indent="-395224" lvl="0" marL="42062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Ensure clear window often</a:t>
            </a:r>
            <a:endParaRPr/>
          </a:p>
          <a:p>
            <a:pPr indent="-395224" lvl="0" marL="42062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Replace if solution appears cloudy or contains solid particles</a:t>
            </a:r>
            <a:endParaRPr/>
          </a:p>
          <a:p>
            <a:pPr indent="-395224" lvl="0" marL="42062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Plastic carrying tube provides UV protection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</a:pPr>
            <a:r>
              <a:rPr b="0" i="0" lang="en-US" sz="4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Allergic Reaction</a:t>
            </a:r>
            <a:endParaRPr b="0" i="0" sz="46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24" lvl="0" marL="420624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 exaggerated immune system response to any substance</a:t>
            </a:r>
            <a:endParaRPr/>
          </a:p>
          <a:p>
            <a:pPr indent="-242823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5224" lvl="0" marL="42062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Causes can include: Insect bites and stings, Plants, Medications, Food (nuts, dairy), and anything else you can think of!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chnic">
  <a:themeElements>
    <a:clrScheme name="Technic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